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99" r:id="rId3"/>
    <p:sldId id="403" r:id="rId4"/>
    <p:sldId id="509" r:id="rId5"/>
    <p:sldId id="488" r:id="rId6"/>
    <p:sldId id="510" r:id="rId7"/>
    <p:sldId id="507" r:id="rId8"/>
    <p:sldId id="496" r:id="rId9"/>
    <p:sldId id="513" r:id="rId10"/>
    <p:sldId id="512" r:id="rId11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lliam B Fornia" initials="WBF" lastIdx="1" clrIdx="0"/>
  <p:cmAuthor id="1" name="JFS" initials="J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FF9999"/>
    <a:srgbClr val="33CCCC"/>
    <a:srgbClr val="0099CC"/>
    <a:srgbClr val="0099FF"/>
    <a:srgbClr val="CCCCFF"/>
    <a:srgbClr val="CCE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1" autoAdjust="0"/>
    <p:restoredTop sz="97869" autoAdjust="0"/>
  </p:normalViewPr>
  <p:slideViewPr>
    <p:cSldViewPr snapToGrid="0">
      <p:cViewPr varScale="1">
        <p:scale>
          <a:sx n="70" d="100"/>
          <a:sy n="70" d="100"/>
        </p:scale>
        <p:origin x="12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818" y="256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Funding Periods Have</a:t>
            </a:r>
            <a:r>
              <a:rPr lang="en-US" baseline="0" dirty="0"/>
              <a:t> Improved Since Reform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Funding Period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Infinite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92-4973-A92D-61D2A28D280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?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18-4F65-BBFC-30A4D7F580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Prior to SB 340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47</c:v>
                </c:pt>
                <c:pt idx="2">
                  <c:v>33</c:v>
                </c:pt>
                <c:pt idx="3">
                  <c:v>30</c:v>
                </c:pt>
                <c:pt idx="4">
                  <c:v>29</c:v>
                </c:pt>
                <c:pt idx="5">
                  <c:v>28</c:v>
                </c:pt>
                <c:pt idx="6">
                  <c:v>28</c:v>
                </c:pt>
                <c:pt idx="7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2-4973-A92D-61D2A28D2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429992"/>
        <c:axId val="500068640"/>
      </c:barChart>
      <c:catAx>
        <c:axId val="49142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068640"/>
        <c:crosses val="autoZero"/>
        <c:auto val="1"/>
        <c:lblAlgn val="ctr"/>
        <c:lblOffset val="100"/>
        <c:noMultiLvlLbl val="0"/>
      </c:catAx>
      <c:valAx>
        <c:axId val="50006864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29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2" tIns="49512" rIns="99022" bIns="49512" numCol="1" anchor="t" anchorCtr="0" compatLnSpc="1">
            <a:prstTxWarp prst="textNoShape">
              <a:avLst/>
            </a:prstTxWarp>
          </a:bodyPr>
          <a:lstStyle>
            <a:lvl1pPr defTabSz="97457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1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2" tIns="49512" rIns="99022" bIns="49512" numCol="1" anchor="t" anchorCtr="0" compatLnSpc="1">
            <a:prstTxWarp prst="textNoShape">
              <a:avLst/>
            </a:prstTxWarp>
          </a:bodyPr>
          <a:lstStyle>
            <a:lvl1pPr algn="r" defTabSz="97457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DA11F3CA-108C-4691-AEE0-CD6E09374594}" type="datetimeFigureOut">
              <a:rPr lang="en-US"/>
              <a:pPr>
                <a:defRPr/>
              </a:pPr>
              <a:t>4/10/19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44" tIns="46472" rIns="92944" bIns="4647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9" y="4560889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2" tIns="49512" rIns="99022" bIns="495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2" tIns="49512" rIns="99022" bIns="49512" numCol="1" anchor="b" anchorCtr="0" compatLnSpc="1">
            <a:prstTxWarp prst="textNoShape">
              <a:avLst/>
            </a:prstTxWarp>
          </a:bodyPr>
          <a:lstStyle>
            <a:lvl1pPr defTabSz="97457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2" tIns="49512" rIns="99022" bIns="49512" numCol="1" anchor="b" anchorCtr="0" compatLnSpc="1">
            <a:prstTxWarp prst="textNoShape">
              <a:avLst/>
            </a:prstTxWarp>
          </a:bodyPr>
          <a:lstStyle>
            <a:lvl1pPr algn="r" defTabSz="97457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1BFFBCC6-FDEA-4746-A4CB-5CA44A85CC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059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B6946-E9F8-4F5D-9D2E-A74E922E183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2" tIns="49512" rIns="99022" bIns="49512" anchor="b"/>
          <a:lstStyle/>
          <a:p>
            <a:pPr algn="r" defTabSz="974578"/>
            <a:fld id="{BC7A15D7-C7DF-446F-BA84-22E3DDEA19F9}" type="slidenum">
              <a:rPr lang="en-US" sz="1300">
                <a:latin typeface="Calibri" pitchFamily="34" charset="0"/>
              </a:rPr>
              <a:pPr algn="r" defTabSz="974578"/>
              <a:t>5</a:t>
            </a:fld>
            <a:endParaRPr lang="en-US" sz="1300" dirty="0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2" tIns="49512" rIns="99022" bIns="49512" anchor="b"/>
          <a:lstStyle/>
          <a:p>
            <a:pPr algn="r" defTabSz="974578"/>
            <a:fld id="{BC7A15D7-C7DF-446F-BA84-22E3DDEA19F9}" type="slidenum">
              <a:rPr lang="en-US" sz="1300">
                <a:latin typeface="Calibri" pitchFamily="34" charset="0"/>
              </a:rPr>
              <a:pPr algn="r" defTabSz="974578"/>
              <a:t>7</a:t>
            </a:fld>
            <a:endParaRPr lang="en-US" sz="1300" dirty="0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4" y="4562475"/>
            <a:ext cx="5362575" cy="4319588"/>
          </a:xfrm>
          <a:noFill/>
          <a:ln/>
        </p:spPr>
        <p:txBody>
          <a:bodyPr lIns="95660" tIns="47829" rIns="95660" bIns="47829"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2" tIns="49512" rIns="99022" bIns="49512" anchor="b"/>
          <a:lstStyle/>
          <a:p>
            <a:pPr algn="r" defTabSz="974578"/>
            <a:fld id="{BC7A15D7-C7DF-446F-BA84-22E3DDEA19F9}" type="slidenum">
              <a:rPr lang="en-US" sz="1300">
                <a:latin typeface="Calibri" pitchFamily="34" charset="0"/>
              </a:rPr>
              <a:pPr algn="r" defTabSz="974578"/>
              <a:t>8</a:t>
            </a:fld>
            <a:endParaRPr lang="en-US" sz="1300" dirty="0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4" y="4562475"/>
            <a:ext cx="5362575" cy="4319588"/>
          </a:xfrm>
          <a:noFill/>
          <a:ln/>
        </p:spPr>
        <p:txBody>
          <a:bodyPr lIns="95660" tIns="47829" rIns="95660" bIns="47829"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2" tIns="49512" rIns="99022" bIns="49512" anchor="b"/>
          <a:lstStyle/>
          <a:p>
            <a:pPr algn="r" defTabSz="974578"/>
            <a:fld id="{BC7A15D7-C7DF-446F-BA84-22E3DDEA19F9}" type="slidenum">
              <a:rPr lang="en-US" sz="1300">
                <a:latin typeface="Calibri" pitchFamily="34" charset="0"/>
              </a:rPr>
              <a:pPr algn="r" defTabSz="974578"/>
              <a:t>9</a:t>
            </a:fld>
            <a:endParaRPr lang="en-US" sz="1300" dirty="0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4" y="4562475"/>
            <a:ext cx="5362575" cy="4319588"/>
          </a:xfrm>
          <a:noFill/>
          <a:ln/>
        </p:spPr>
        <p:txBody>
          <a:bodyPr lIns="95660" tIns="47829" rIns="95660" bIns="47829"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82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2" tIns="49512" rIns="99022" bIns="49512" anchor="b"/>
          <a:lstStyle/>
          <a:p>
            <a:pPr algn="r" defTabSz="974578"/>
            <a:fld id="{BC7A15D7-C7DF-446F-BA84-22E3DDEA19F9}" type="slidenum">
              <a:rPr lang="en-US" sz="1300">
                <a:latin typeface="Calibri" pitchFamily="34" charset="0"/>
              </a:rPr>
              <a:pPr algn="r" defTabSz="974578"/>
              <a:t>10</a:t>
            </a:fld>
            <a:endParaRPr lang="en-US" sz="1300" dirty="0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4" y="4562475"/>
            <a:ext cx="5362575" cy="4319588"/>
          </a:xfrm>
          <a:noFill/>
          <a:ln/>
        </p:spPr>
        <p:txBody>
          <a:bodyPr lIns="95660" tIns="47829" rIns="95660" bIns="47829"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TA_lockup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200" y="0"/>
            <a:ext cx="426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KMS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630988" y="306388"/>
            <a:ext cx="2041525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 rot="-5400000">
            <a:off x="4441031" y="1991519"/>
            <a:ext cx="261938" cy="9144000"/>
            <a:chOff x="3148811" y="2184400"/>
            <a:chExt cx="219329" cy="417579"/>
          </a:xfrm>
        </p:grpSpPr>
        <p:sp>
          <p:nvSpPr>
            <p:cNvPr id="5" name="Rectangle 9"/>
            <p:cNvSpPr>
              <a:spLocks/>
            </p:cNvSpPr>
            <p:nvPr/>
          </p:nvSpPr>
          <p:spPr bwMode="auto">
            <a:xfrm>
              <a:off x="3221921" y="2184400"/>
              <a:ext cx="73109" cy="417579"/>
            </a:xfrm>
            <a:prstGeom prst="rect">
              <a:avLst/>
            </a:prstGeom>
            <a:solidFill>
              <a:srgbClr val="DCEBEF">
                <a:alpha val="50195"/>
              </a:srgbClr>
            </a:solidFill>
            <a:ln w="3175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0"/>
            <p:cNvSpPr>
              <a:spLocks/>
            </p:cNvSpPr>
            <p:nvPr/>
          </p:nvSpPr>
          <p:spPr bwMode="auto">
            <a:xfrm>
              <a:off x="3295030" y="2184400"/>
              <a:ext cx="73110" cy="417579"/>
            </a:xfrm>
            <a:prstGeom prst="rect">
              <a:avLst/>
            </a:prstGeom>
            <a:solidFill>
              <a:srgbClr val="BFBFBF">
                <a:alpha val="50195"/>
              </a:srgbClr>
            </a:solidFill>
            <a:ln w="3175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7" name="Rectangle 11"/>
            <p:cNvSpPr>
              <a:spLocks/>
            </p:cNvSpPr>
            <p:nvPr/>
          </p:nvSpPr>
          <p:spPr bwMode="auto">
            <a:xfrm>
              <a:off x="3148811" y="2184400"/>
              <a:ext cx="73110" cy="417579"/>
            </a:xfrm>
            <a:prstGeom prst="rect">
              <a:avLst/>
            </a:prstGeom>
            <a:solidFill>
              <a:srgbClr val="AAC8AD">
                <a:alpha val="50195"/>
              </a:srgbClr>
            </a:solidFill>
            <a:ln w="3175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8" name="TextBox 12"/>
          <p:cNvSpPr txBox="1"/>
          <p:nvPr/>
        </p:nvSpPr>
        <p:spPr>
          <a:xfrm>
            <a:off x="64273" y="6172200"/>
            <a:ext cx="1078727" cy="685798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spc="-150" dirty="0">
                <a:ln w="317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Segoe UI" pitchFamily="34" charset="0"/>
              </a:rPr>
              <a:t>P</a:t>
            </a:r>
            <a:r>
              <a:rPr lang="en-US" sz="4800" spc="-300" dirty="0">
                <a:ln w="317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Segoe UI" pitchFamily="34" charset="0"/>
              </a:rPr>
              <a:t>TA</a:t>
            </a:r>
            <a:endParaRPr lang="en-US" sz="8000" spc="-300" dirty="0">
              <a:ln w="3175">
                <a:solidFill>
                  <a:schemeClr val="accent2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Cambria" pitchFamily="18" charset="0"/>
              <a:cs typeface="Segoe UI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873170" y="6454136"/>
            <a:ext cx="7472363" cy="25513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400" b="1" dirty="0">
                <a:latin typeface="Calibri" pitchFamily="34" charset="0"/>
                <a:cs typeface="Segoe UI" pitchFamily="34" charset="0"/>
              </a:rPr>
              <a:t>Report to</a:t>
            </a:r>
            <a:r>
              <a:rPr lang="en-US" sz="1400" b="1" baseline="0" dirty="0">
                <a:latin typeface="Calibri" pitchFamily="34" charset="0"/>
                <a:cs typeface="Segoe UI" pitchFamily="34" charset="0"/>
              </a:rPr>
              <a:t> ORSC </a:t>
            </a:r>
            <a:r>
              <a:rPr lang="en-US" sz="1400" b="1" dirty="0">
                <a:latin typeface="Calibri" pitchFamily="34" charset="0"/>
                <a:cs typeface="Segoe UI" pitchFamily="34" charset="0"/>
              </a:rPr>
              <a:t>on 30 Year Funding –  OP&amp;F and General Concepts – April 11, 2019</a:t>
            </a:r>
            <a:endParaRPr lang="en-US" sz="4000" dirty="0">
              <a:latin typeface="Calibri" pitchFamily="34" charset="0"/>
              <a:cs typeface="Segoe UI" pitchFamily="34" charset="0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64273" y="6172200"/>
            <a:ext cx="1078727" cy="685798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spc="-150" dirty="0">
                <a:ln w="317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Segoe UI" pitchFamily="34" charset="0"/>
              </a:rPr>
              <a:t>P</a:t>
            </a:r>
            <a:r>
              <a:rPr lang="en-US" sz="4800" spc="-300" dirty="0">
                <a:ln w="317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Segoe UI" pitchFamily="34" charset="0"/>
              </a:rPr>
              <a:t>TA</a:t>
            </a:r>
            <a:endParaRPr lang="en-US" sz="8000" spc="-300" dirty="0">
              <a:ln w="3175">
                <a:solidFill>
                  <a:schemeClr val="accent2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Cambria" pitchFamily="18" charset="0"/>
              <a:cs typeface="Segoe UI" pitchFamily="34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 userDrawn="1"/>
        </p:nvSpPr>
        <p:spPr bwMode="auto">
          <a:xfrm>
            <a:off x="4322563" y="6610657"/>
            <a:ext cx="54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A536D967-EDD9-40F3-A189-BF321293067F}" type="slidenum">
              <a:rPr lang="en-US" sz="1200">
                <a:latin typeface="Calibri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2" descr="Head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t="23415" r="37646" b="19025"/>
          <a:stretch>
            <a:fillRect/>
          </a:stretch>
        </p:blipFill>
        <p:spPr bwMode="auto">
          <a:xfrm>
            <a:off x="7906472" y="6128304"/>
            <a:ext cx="1151081" cy="69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PTA_lockup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87386" y="2365782"/>
            <a:ext cx="426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KMS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556952" y="2672170"/>
            <a:ext cx="2041525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1741714" y="5660571"/>
            <a:ext cx="5660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ffectLst/>
              </a:rPr>
              <a:t>Copyright © 2012   Pension Trustee Advisors, Inc.  All rights reserved.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5232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7525" y="6553200"/>
            <a:ext cx="2181225" cy="3048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185D4A-4496-40C8-B110-9981D783B2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29" name="Group 8"/>
          <p:cNvGrpSpPr>
            <a:grpSpLocks/>
          </p:cNvGrpSpPr>
          <p:nvPr/>
        </p:nvGrpSpPr>
        <p:grpSpPr bwMode="auto">
          <a:xfrm rot="-5400000">
            <a:off x="4441031" y="1959769"/>
            <a:ext cx="261938" cy="9144000"/>
            <a:chOff x="3148811" y="2184400"/>
            <a:chExt cx="219329" cy="417579"/>
          </a:xfrm>
        </p:grpSpPr>
        <p:sp>
          <p:nvSpPr>
            <p:cNvPr id="10" name="Rectangle 9"/>
            <p:cNvSpPr>
              <a:spLocks/>
            </p:cNvSpPr>
            <p:nvPr/>
          </p:nvSpPr>
          <p:spPr>
            <a:xfrm>
              <a:off x="3221921" y="2184400"/>
              <a:ext cx="73109" cy="417579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317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Rectangle 10"/>
            <p:cNvSpPr>
              <a:spLocks/>
            </p:cNvSpPr>
            <p:nvPr/>
          </p:nvSpPr>
          <p:spPr>
            <a:xfrm>
              <a:off x="3295030" y="2184400"/>
              <a:ext cx="73110" cy="417579"/>
            </a:xfrm>
            <a:prstGeom prst="rect">
              <a:avLst/>
            </a:prstGeom>
            <a:solidFill>
              <a:schemeClr val="bg1">
                <a:lumMod val="75000"/>
                <a:alpha val="50000"/>
              </a:schemeClr>
            </a:solidFill>
            <a:ln w="317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Rectangle 11"/>
            <p:cNvSpPr>
              <a:spLocks/>
            </p:cNvSpPr>
            <p:nvPr/>
          </p:nvSpPr>
          <p:spPr>
            <a:xfrm>
              <a:off x="3148811" y="2184400"/>
              <a:ext cx="73110" cy="417579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 w="317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4273" y="6172200"/>
            <a:ext cx="1078727" cy="685798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spc="-150" dirty="0">
                <a:ln w="317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Segoe UI" pitchFamily="34" charset="0"/>
              </a:rPr>
              <a:t>P</a:t>
            </a:r>
            <a:r>
              <a:rPr lang="en-US" sz="4800" spc="-300" dirty="0">
                <a:ln w="3175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  <a:cs typeface="Segoe UI" pitchFamily="34" charset="0"/>
              </a:rPr>
              <a:t>TA</a:t>
            </a:r>
            <a:endParaRPr lang="en-US" sz="8000" spc="-300" dirty="0">
              <a:ln w="3175">
                <a:solidFill>
                  <a:schemeClr val="accent2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Cambria" pitchFamily="18" charset="0"/>
              <a:cs typeface="Segoe U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9650" y="6440488"/>
            <a:ext cx="7472363" cy="255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400" b="1" dirty="0">
                <a:latin typeface="Calibri" pitchFamily="34" charset="0"/>
                <a:cs typeface="Segoe UI" pitchFamily="34" charset="0"/>
              </a:rPr>
              <a:t>General Pension</a:t>
            </a:r>
            <a:r>
              <a:rPr lang="en-US" sz="1400" b="1" baseline="0" dirty="0">
                <a:latin typeface="Calibri" pitchFamily="34" charset="0"/>
                <a:cs typeface="Segoe UI" pitchFamily="34" charset="0"/>
              </a:rPr>
              <a:t> Reform </a:t>
            </a:r>
            <a:r>
              <a:rPr lang="en-US" sz="1400" b="1" dirty="0">
                <a:latin typeface="Calibri" pitchFamily="34" charset="0"/>
                <a:cs typeface="Segoe UI" pitchFamily="34" charset="0"/>
              </a:rPr>
              <a:t>Issues –  March 14, 2012</a:t>
            </a:r>
            <a:endParaRPr lang="en-US" sz="4000" dirty="0">
              <a:latin typeface="Calibri" pitchFamily="34" charset="0"/>
              <a:cs typeface="Segoe UI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90168" y="6648677"/>
            <a:ext cx="1711325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5" name="Picture 2" descr="Header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6" t="23415" r="37646" b="19025"/>
          <a:stretch>
            <a:fillRect/>
          </a:stretch>
        </p:blipFill>
        <p:spPr bwMode="auto">
          <a:xfrm>
            <a:off x="7906472" y="6128304"/>
            <a:ext cx="1151081" cy="69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081" y="1883391"/>
            <a:ext cx="8202303" cy="2524836"/>
          </a:xfrm>
          <a:gradFill>
            <a:gsLst>
              <a:gs pos="0">
                <a:schemeClr val="accent2"/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eaLnBrk="1" hangingPunct="1">
              <a:lnSpc>
                <a:spcPts val="3600"/>
              </a:lnSpc>
              <a:defRPr/>
            </a:pPr>
            <a:r>
              <a:rPr lang="en-US" sz="4000" dirty="0"/>
              <a:t>Report to the</a:t>
            </a:r>
            <a:br>
              <a:rPr lang="en-US" sz="2800" dirty="0"/>
            </a:br>
            <a:r>
              <a:rPr lang="en-US" sz="4000" dirty="0"/>
              <a:t>Ohio Retirement Study Council on</a:t>
            </a:r>
            <a:br>
              <a:rPr lang="en-US" sz="4000" dirty="0"/>
            </a:br>
            <a:r>
              <a:rPr lang="en-US" sz="4000" dirty="0"/>
              <a:t>OP&amp;F 30 Year Funding, and</a:t>
            </a:r>
            <a:br>
              <a:rPr lang="en-US" sz="4000" dirty="0"/>
            </a:br>
            <a:r>
              <a:rPr lang="en-US" sz="4000" dirty="0"/>
              <a:t>Actuarial Status</a:t>
            </a:r>
          </a:p>
        </p:txBody>
      </p:sp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714375" y="4376152"/>
            <a:ext cx="7750175" cy="21415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600" dirty="0">
              <a:solidFill>
                <a:srgbClr val="898989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600" dirty="0">
                <a:solidFill>
                  <a:srgbClr val="898989"/>
                </a:solidFill>
              </a:rPr>
              <a:t>William B. Fornia, FSA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>
                <a:solidFill>
                  <a:srgbClr val="898989"/>
                </a:solidFill>
              </a:rPr>
              <a:t>April 11,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Agenda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530352" y="1417638"/>
            <a:ext cx="8229600" cy="4525963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400" dirty="0"/>
              <a:t>Adequacy of Current Statutory Contribution Rates to Fund Current Statutory Benefits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/>
              <a:t>Projection Methodology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/>
              <a:t>Impact of Medicare Part B Benefits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/>
              <a:t>Potential Future Changes to Actuarial Assumptions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/>
              <a:t>Likelihood of Necessity for Future Changes in Benefits or Contributions 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/>
              <a:t>Deferred Retirement Option Plan (DROP) issues</a:t>
            </a:r>
          </a:p>
        </p:txBody>
      </p:sp>
      <p:sp>
        <p:nvSpPr>
          <p:cNvPr id="7171" name="TextBox 1"/>
          <p:cNvSpPr txBox="1">
            <a:spLocks noChangeArrowheads="1"/>
          </p:cNvSpPr>
          <p:nvPr/>
        </p:nvSpPr>
        <p:spPr bwMode="auto">
          <a:xfrm>
            <a:off x="5842000" y="60055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OP&amp;F Contributions Are Adequate for 30-Year Requirement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70847" y="1540622"/>
            <a:ext cx="8229600" cy="4669109"/>
          </a:xfrm>
        </p:spPr>
        <p:txBody>
          <a:bodyPr/>
          <a:lstStyle/>
          <a:p>
            <a:pPr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400" dirty="0"/>
              <a:t>Buck (OP&amp;F Actuary) calculated a 28-Year Funding Period as of 1/1/2017</a:t>
            </a:r>
          </a:p>
          <a:p>
            <a:pPr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400" dirty="0"/>
              <a:t>We replicate Buck’s calculations</a:t>
            </a:r>
            <a:endParaRPr lang="en-US" sz="2000" dirty="0"/>
          </a:p>
          <a:p>
            <a:pPr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400" dirty="0"/>
              <a:t>Note that 28-Year period is based on Actuarial Value of Assets</a:t>
            </a:r>
          </a:p>
          <a:p>
            <a:pPr lvl="1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000" dirty="0"/>
              <a:t>AVA is a smoothed value of assets designed to take out volatility</a:t>
            </a:r>
          </a:p>
          <a:p>
            <a:pPr lvl="1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000" dirty="0"/>
              <a:t>Based on true Market Value of Asset (MVA), period is 33 years</a:t>
            </a:r>
          </a:p>
          <a:p>
            <a:pPr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400" dirty="0"/>
              <a:t>Strong 2017 Investment Returns maintained the 28-Year Period, as of 1/1/2018</a:t>
            </a:r>
          </a:p>
          <a:p>
            <a:pPr lvl="1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000" dirty="0"/>
              <a:t>We calculate that based on MVA, period is 25 years</a:t>
            </a:r>
          </a:p>
          <a:p>
            <a:pPr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400" dirty="0"/>
              <a:t>Poor 2018 Investment Return will lengthen the funding period (all other things being equal)</a:t>
            </a:r>
          </a:p>
          <a:p>
            <a:pPr lvl="1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000" dirty="0"/>
              <a:t>We estimate that even based on AVA, period will likely exceed 30 years</a:t>
            </a:r>
          </a:p>
          <a:p>
            <a:pPr lvl="1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r>
              <a:rPr lang="en-US" sz="2000" dirty="0"/>
              <a:t>Next actuarial valuation will determine this</a:t>
            </a:r>
          </a:p>
          <a:p>
            <a:pPr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20000"/>
            </a:pPr>
            <a:endParaRPr lang="en-US" sz="2200" dirty="0"/>
          </a:p>
          <a:p>
            <a:pPr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20000"/>
            </a:pPr>
            <a:endParaRPr lang="en-US" sz="1800" dirty="0"/>
          </a:p>
          <a:p>
            <a:pPr lvl="0">
              <a:buFont typeface="+mj-lt"/>
              <a:buAutoNum type="arabicPeriod"/>
            </a:pPr>
            <a:endParaRPr lang="en-US" sz="1600" b="1" dirty="0"/>
          </a:p>
          <a:p>
            <a:pPr lvl="0">
              <a:buFont typeface="+mj-lt"/>
              <a:buAutoNum type="arabicPeriod"/>
            </a:pPr>
            <a:endParaRPr lang="en-US" sz="1600" dirty="0"/>
          </a:p>
          <a:p>
            <a:endParaRPr lang="en-US" sz="2800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Funding Periods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075481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754658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Does OP&amp;F Meet 30 Year Funding?</a:t>
            </a:r>
          </a:p>
        </p:txBody>
      </p:sp>
      <p:sp>
        <p:nvSpPr>
          <p:cNvPr id="93186" name="TextBox 1"/>
          <p:cNvSpPr txBox="1">
            <a:spLocks noChangeArrowheads="1"/>
          </p:cNvSpPr>
          <p:nvPr/>
        </p:nvSpPr>
        <p:spPr bwMode="auto">
          <a:xfrm>
            <a:off x="5842000" y="60055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231775" y="1328738"/>
            <a:ext cx="85217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79550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OP&amp;F does meet 30 year funding, because: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Measurement is as of January 1, 2017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Measurement considers actuarial value of assets.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Health care stabilization fund is tapped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Future members have lower benefits, allowing higher share of contribution toward unfunded liability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en-US" sz="2800" dirty="0"/>
              <a:t>OP&amp;F reports that also met as of January 1, 2018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Concerns that 30 year funding will be jeopardized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Poor 2018 investment returns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Likely decrease in discount rate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Need for health care</a:t>
            </a:r>
          </a:p>
        </p:txBody>
      </p:sp>
    </p:spTree>
    <p:extLst>
      <p:ext uri="{BB962C8B-B14F-4D97-AF65-F5344CB8AC3E}">
        <p14:creationId xmlns:p14="http://schemas.microsoft.com/office/powerpoint/2010/main" val="137503025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Part B impact</a:t>
            </a:r>
            <a:endParaRPr lang="en-US" sz="3200" dirty="0"/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522514" y="1565112"/>
            <a:ext cx="8157029" cy="4525963"/>
          </a:xfrm>
        </p:spPr>
        <p:txBody>
          <a:bodyPr/>
          <a:lstStyle/>
          <a:p>
            <a:pPr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</a:pPr>
            <a:r>
              <a:rPr lang="en-US" sz="2800" dirty="0"/>
              <a:t>30-year funding calculation does not consider Medicare B</a:t>
            </a:r>
          </a:p>
          <a:p>
            <a:pPr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</a:pPr>
            <a:r>
              <a:rPr lang="en-US" sz="2800" dirty="0"/>
              <a:t>Currently paid out of Health Care Stabilization Fund</a:t>
            </a:r>
          </a:p>
          <a:p>
            <a:pPr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</a:pPr>
            <a:r>
              <a:rPr lang="en-US" sz="2800" dirty="0"/>
              <a:t>Health Care Stabilization Fund likely to be depleted in a few years</a:t>
            </a:r>
          </a:p>
          <a:p>
            <a:pPr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</a:pPr>
            <a:r>
              <a:rPr lang="en-US" sz="2800" dirty="0"/>
              <a:t>Contribution toward HCSF of 0.50% of pay is nearly entirely needed to cover 0.47% Normal Cost of Medicare Part B benefits, leaving little for other health benefits</a:t>
            </a:r>
          </a:p>
        </p:txBody>
      </p:sp>
    </p:spTree>
    <p:extLst>
      <p:ext uri="{BB962C8B-B14F-4D97-AF65-F5344CB8AC3E}">
        <p14:creationId xmlns:p14="http://schemas.microsoft.com/office/powerpoint/2010/main" val="287483461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/>
              <a:t>Concerns with Discount Rate</a:t>
            </a:r>
            <a:endParaRPr lang="en-US" sz="3200" dirty="0"/>
          </a:p>
        </p:txBody>
      </p:sp>
      <p:sp>
        <p:nvSpPr>
          <p:cNvPr id="93186" name="TextBox 1"/>
          <p:cNvSpPr txBox="1">
            <a:spLocks noChangeArrowheads="1"/>
          </p:cNvSpPr>
          <p:nvPr/>
        </p:nvSpPr>
        <p:spPr bwMode="auto">
          <a:xfrm>
            <a:off x="5842000" y="60055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231775" y="1328738"/>
            <a:ext cx="85217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66057" y="1808730"/>
            <a:ext cx="7997371" cy="421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OP&amp;F continues to assume 8.00% investment return on plan assets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This is among the highest of US pensions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Underlying inflation and bond returns continue to be low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We would expect that OP&amp;F will reduce this assumed rate, which would have substantial impact on funding period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Was lowered as of 2017 valuation, so possibly not until 2022 actuarial valuation, following five-year experience study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193177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/>
              <a:t>Likely Results of 2019 Actuarial Valuation</a:t>
            </a:r>
          </a:p>
        </p:txBody>
      </p:sp>
      <p:sp>
        <p:nvSpPr>
          <p:cNvPr id="93186" name="TextBox 1"/>
          <p:cNvSpPr txBox="1">
            <a:spLocks noChangeArrowheads="1"/>
          </p:cNvSpPr>
          <p:nvPr/>
        </p:nvSpPr>
        <p:spPr bwMode="auto">
          <a:xfrm>
            <a:off x="5842000" y="60055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231775" y="1328738"/>
            <a:ext cx="85217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66057" y="1763664"/>
            <a:ext cx="7997371" cy="421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Actuarial Valuations typically completed in October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Very likely that this will show that 30 year funding target no longer met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OP&amp;F Board may need to make difficult decisions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737382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/>
              <a:t>Deferred Option Retirement Plan</a:t>
            </a:r>
          </a:p>
        </p:txBody>
      </p:sp>
      <p:sp>
        <p:nvSpPr>
          <p:cNvPr id="93186" name="TextBox 1"/>
          <p:cNvSpPr txBox="1">
            <a:spLocks noChangeArrowheads="1"/>
          </p:cNvSpPr>
          <p:nvPr/>
        </p:nvSpPr>
        <p:spPr bwMode="auto">
          <a:xfrm>
            <a:off x="5842000" y="60055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231775" y="1328738"/>
            <a:ext cx="85217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66057" y="1763664"/>
            <a:ext cx="7997371" cy="421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Statute requires that at least once each five years, OP&amp;F Board conduct actuarial analysis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We reviewed this study and concur that DROP continues to have modest positive financial impact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Additional payout period balanced by reduced benefits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400178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/>
              <a:t>Conclusions</a:t>
            </a:r>
          </a:p>
        </p:txBody>
      </p:sp>
      <p:sp>
        <p:nvSpPr>
          <p:cNvPr id="93186" name="TextBox 1"/>
          <p:cNvSpPr txBox="1">
            <a:spLocks noChangeArrowheads="1"/>
          </p:cNvSpPr>
          <p:nvPr/>
        </p:nvSpPr>
        <p:spPr bwMode="auto">
          <a:xfrm>
            <a:off x="5842000" y="60055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231775" y="1328738"/>
            <a:ext cx="85217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66057" y="1726842"/>
            <a:ext cx="7997371" cy="421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OP&amp;F calculates that 30-year funding met, but based only on specific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Actuarial Value of Assets as of 2017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Future Depletion of Health Care Stabilization Fund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OP&amp;F has also reported that as of January 2018, 30 year funding continues to be met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We have not conducted our review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We estimate that 2019 valuation will show that 30-year funding is not met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532336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10851</TotalTime>
  <Words>550</Words>
  <Application>Microsoft Office PowerPoint</Application>
  <PresentationFormat>Letter Paper (8.5x11 in)</PresentationFormat>
  <Paragraphs>78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</vt:lpstr>
      <vt:lpstr>Segoe UI</vt:lpstr>
      <vt:lpstr>Office Theme</vt:lpstr>
      <vt:lpstr>Report to the Ohio Retirement Study Council on OP&amp;F 30 Year Funding, and Actuarial Status</vt:lpstr>
      <vt:lpstr>Agenda</vt:lpstr>
      <vt:lpstr>Current OP&amp;F Contributions Are Adequate for 30-Year Requirement</vt:lpstr>
      <vt:lpstr>History of Funding Periods</vt:lpstr>
      <vt:lpstr>Does OP&amp;F Meet 30 Year Funding?</vt:lpstr>
      <vt:lpstr>Medicare Part B impact</vt:lpstr>
      <vt:lpstr>Concerns with Discount Rate</vt:lpstr>
      <vt:lpstr>Likely Results of 2019 Actuarial Valuation</vt:lpstr>
      <vt:lpstr>Deferred Option Retirement Plan</vt:lpstr>
      <vt:lpstr>Conclusions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JFS</dc:creator>
  <cp:lastModifiedBy>William Fornia</cp:lastModifiedBy>
  <cp:revision>394</cp:revision>
  <cp:lastPrinted>2013-09-11T23:54:41Z</cp:lastPrinted>
  <dcterms:created xsi:type="dcterms:W3CDTF">2013-09-11T23:01:41Z</dcterms:created>
  <dcterms:modified xsi:type="dcterms:W3CDTF">2019-04-10T11:40:48Z</dcterms:modified>
</cp:coreProperties>
</file>