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45052" y="5948737"/>
            <a:ext cx="12308970" cy="905071"/>
            <a:chOff x="-45052" y="5948737"/>
            <a:chExt cx="12308970" cy="905071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5052" y="5948737"/>
              <a:ext cx="12308970" cy="905071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824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2098" y="5948737"/>
            <a:ext cx="12185880" cy="905071"/>
            <a:chOff x="-33507" y="5948737"/>
            <a:chExt cx="12308970" cy="905071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507" y="5948737"/>
              <a:ext cx="12308970" cy="90507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8078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576A-7801-49FD-8497-67C5C627F6AF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FEA5-42B0-41E6-9B55-9C2CF53EDD3C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2098" y="5948737"/>
            <a:ext cx="12185880" cy="905071"/>
            <a:chOff x="-33507" y="5948737"/>
            <a:chExt cx="12308970" cy="905071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507" y="5948737"/>
              <a:ext cx="12308970" cy="905071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695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576A-7801-49FD-8497-67C5C627F6AF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FEA5-42B0-41E6-9B55-9C2CF53EDD3C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2098" y="5948737"/>
            <a:ext cx="12185880" cy="905071"/>
            <a:chOff x="-33507" y="5948737"/>
            <a:chExt cx="12308970" cy="905071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507" y="5948737"/>
              <a:ext cx="12308970" cy="905071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868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576A-7801-49FD-8497-67C5C627F6AF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FEA5-42B0-41E6-9B55-9C2CF53EDD3C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2098" y="5948737"/>
            <a:ext cx="12185880" cy="905071"/>
            <a:chOff x="-33507" y="5948737"/>
            <a:chExt cx="12308970" cy="905071"/>
          </a:xfrm>
        </p:grpSpPr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507" y="5948737"/>
              <a:ext cx="12308970" cy="905071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729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576A-7801-49FD-8497-67C5C627F6AF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FEA5-42B0-41E6-9B55-9C2CF53EDD3C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2098" y="5948737"/>
            <a:ext cx="12185880" cy="905071"/>
            <a:chOff x="-33507" y="5948737"/>
            <a:chExt cx="12308970" cy="905071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507" y="5948737"/>
              <a:ext cx="12308970" cy="90507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639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576A-7801-49FD-8497-67C5C627F6AF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FEA5-42B0-41E6-9B55-9C2CF53EDD3C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2098" y="5948737"/>
            <a:ext cx="12185880" cy="905071"/>
            <a:chOff x="-33507" y="5948737"/>
            <a:chExt cx="12308970" cy="905071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507" y="5948737"/>
              <a:ext cx="12308970" cy="90507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295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576A-7801-49FD-8497-67C5C627F6AF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FEA5-42B0-41E6-9B55-9C2CF53EDD3C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2098" y="5948737"/>
            <a:ext cx="12185880" cy="905071"/>
            <a:chOff x="-33507" y="5948737"/>
            <a:chExt cx="12308970" cy="905071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507" y="5948737"/>
              <a:ext cx="12308970" cy="90507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156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576A-7801-49FD-8497-67C5C627F6AF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FEA5-42B0-41E6-9B55-9C2CF53EDD3C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2098" y="5948737"/>
            <a:ext cx="12185880" cy="905071"/>
            <a:chOff x="-33507" y="5948737"/>
            <a:chExt cx="12308970" cy="905071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507" y="5948737"/>
              <a:ext cx="12308970" cy="90507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634" y="6051480"/>
              <a:ext cx="678960" cy="740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929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4576A-7801-49FD-8497-67C5C627F6AF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DFEA5-42B0-41E6-9B55-9C2CF53E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5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24938"/>
            <a:ext cx="9144000" cy="912236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2020 Custody RFP &amp; RFI</a:t>
            </a:r>
            <a:endParaRPr lang="en-US" sz="4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31774"/>
            <a:ext cx="9144000" cy="165576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June 13, 2019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087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4354" y="0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2020 RFP Documents</a:t>
            </a:r>
            <a:endParaRPr lang="en-US" sz="2400" b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091" y="818606"/>
            <a:ext cx="1138210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RFP/RFI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Domestic </a:t>
            </a:r>
            <a:r>
              <a:rPr lang="en-US" sz="2000" dirty="0"/>
              <a:t>Custody RFP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Global Custody RFI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sz="2400" b="1" dirty="0"/>
              <a:t>RFP/RFI Exhibits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Letter of Transmittal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Business Requirements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Deviations from RFP/RFI Business Requirements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Minimum Technical Requirements – Transaction File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Minimum Technical Requirements – Holding File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Fee Proposal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Custodian Self-Evaluation Template</a:t>
            </a:r>
          </a:p>
          <a:p>
            <a:r>
              <a:rPr lang="en-US" dirty="0"/>
              <a:t> </a:t>
            </a:r>
          </a:p>
          <a:p>
            <a:r>
              <a:rPr lang="en-US" sz="2400" b="1" dirty="0"/>
              <a:t>RFP/RFI Appendixes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Beneficial Owner Profile Templates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20256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4354" y="0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2020 RFP Evaluation Documents</a:t>
            </a:r>
            <a:endParaRPr lang="en-US" sz="2400" b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091" y="818606"/>
            <a:ext cx="1138210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/>
              <a:t>RFP/RFI </a:t>
            </a:r>
            <a:r>
              <a:rPr lang="en-US" sz="2400" b="1" dirty="0"/>
              <a:t>Respondent Evaluation Documents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Technical </a:t>
            </a:r>
            <a:r>
              <a:rPr lang="en-US" sz="2000" dirty="0"/>
              <a:t>(written) Response Evaluation </a:t>
            </a:r>
            <a:r>
              <a:rPr lang="en-US" sz="2000" dirty="0" smtClean="0"/>
              <a:t>Templates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Fee Evaluation </a:t>
            </a:r>
            <a:r>
              <a:rPr lang="en-US" sz="2000" dirty="0" smtClean="0"/>
              <a:t>Templates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Reference Check </a:t>
            </a:r>
            <a:r>
              <a:rPr lang="en-US" sz="2000" dirty="0" smtClean="0"/>
              <a:t>Templates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Beneficial Owner - Incumbent Custodian Evaluation Forms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Oral </a:t>
            </a:r>
            <a:r>
              <a:rPr lang="en-US" sz="2000" dirty="0"/>
              <a:t>Presentation Evaluation </a:t>
            </a:r>
            <a:r>
              <a:rPr lang="en-US" sz="2000" dirty="0" smtClean="0"/>
              <a:t>Templates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Contract Discussion Overview </a:t>
            </a:r>
            <a:r>
              <a:rPr lang="en-US" sz="2000" dirty="0" smtClean="0"/>
              <a:t>Templates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Beneficial Owner Preference </a:t>
            </a:r>
            <a:r>
              <a:rPr lang="en-US" sz="2000" dirty="0" smtClean="0"/>
              <a:t>Templates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2174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173"/>
            <a:ext cx="10515600" cy="4805363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pPr lvl="0"/>
            <a:r>
              <a:rPr lang="en-US" sz="2000" dirty="0"/>
              <a:t>Ohio Bureau of Workers’ Compensation</a:t>
            </a:r>
          </a:p>
          <a:p>
            <a:pPr lvl="0"/>
            <a:r>
              <a:rPr lang="en-US" sz="2000" dirty="0"/>
              <a:t>Ohio Police and Fire Pension Fund</a:t>
            </a:r>
          </a:p>
          <a:p>
            <a:pPr lvl="0"/>
            <a:r>
              <a:rPr lang="en-US" sz="2000" dirty="0"/>
              <a:t>Public Employees Retirement System of Ohio</a:t>
            </a:r>
          </a:p>
          <a:p>
            <a:pPr lvl="0"/>
            <a:r>
              <a:rPr lang="en-US" sz="2000" dirty="0"/>
              <a:t>School Employees Retirement System of Ohio</a:t>
            </a:r>
          </a:p>
          <a:p>
            <a:pPr lvl="0"/>
            <a:r>
              <a:rPr lang="en-US" sz="2000" dirty="0"/>
              <a:t>State Highway Patrol Retirement System</a:t>
            </a:r>
          </a:p>
          <a:p>
            <a:pPr lvl="0"/>
            <a:r>
              <a:rPr lang="en-US" sz="2000" dirty="0"/>
              <a:t>State Teachers Retirement System of Ohio</a:t>
            </a:r>
          </a:p>
          <a:p>
            <a:pPr lvl="0"/>
            <a:r>
              <a:rPr lang="en-US" sz="2000" dirty="0"/>
              <a:t>Ohio Tuition Trust Authority</a:t>
            </a:r>
          </a:p>
          <a:p>
            <a:pPr lvl="0"/>
            <a:r>
              <a:rPr lang="en-US" sz="2000" dirty="0"/>
              <a:t>Southern Ohio Agricultural and Community Development</a:t>
            </a:r>
          </a:p>
          <a:p>
            <a:pPr lvl="0"/>
            <a:r>
              <a:rPr lang="en-US" sz="2000" dirty="0"/>
              <a:t>State </a:t>
            </a:r>
            <a:r>
              <a:rPr lang="en-US" sz="2000" dirty="0" smtClean="0"/>
              <a:t>Treasury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45064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Cross Impacted Pension Funds and Agencies</a:t>
            </a: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62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173"/>
            <a:ext cx="10515600" cy="48053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Treasurer’s Office (TOS) </a:t>
            </a:r>
            <a:r>
              <a:rPr lang="en-US" sz="2400" dirty="0"/>
              <a:t>will further improve </a:t>
            </a:r>
            <a:r>
              <a:rPr lang="en-US" sz="2400" dirty="0" smtClean="0"/>
              <a:t>the custodial RFP </a:t>
            </a:r>
            <a:r>
              <a:rPr lang="en-US" sz="2400" dirty="0"/>
              <a:t>process </a:t>
            </a:r>
            <a:r>
              <a:rPr lang="en-US" sz="2400" dirty="0" smtClean="0"/>
              <a:t>to ensure the ongoing engagement </a:t>
            </a:r>
            <a:r>
              <a:rPr lang="en-US" sz="2400" dirty="0"/>
              <a:t>and participation of the retirement funds </a:t>
            </a:r>
            <a:r>
              <a:rPr lang="en-US" sz="2400" dirty="0" smtClean="0"/>
              <a:t>and other agencies (Funds)   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For the 2020 RFP TOS commits to continue to provide </a:t>
            </a:r>
            <a:r>
              <a:rPr lang="en-US" sz="2400" dirty="0"/>
              <a:t>and further </a:t>
            </a:r>
            <a:r>
              <a:rPr lang="en-US" sz="2400" dirty="0" smtClean="0"/>
              <a:t>expand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 smtClean="0"/>
              <a:t>Transparency </a:t>
            </a:r>
            <a:endParaRPr lang="en-US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 smtClean="0"/>
              <a:t>Engagement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 smtClean="0"/>
              <a:t>Participation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45064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Commitment</a:t>
            </a: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381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173"/>
            <a:ext cx="10515600" cy="4805363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400" b="1" dirty="0" smtClean="0"/>
              <a:t>RFP Enhancements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Re-write of the RFP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Naming of respondent finalists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Elongated </a:t>
            </a:r>
            <a:r>
              <a:rPr lang="en-US" dirty="0"/>
              <a:t>RFP </a:t>
            </a:r>
            <a:r>
              <a:rPr lang="en-US" dirty="0" smtClean="0"/>
              <a:t>timeline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Onsite respondent finalist </a:t>
            </a:r>
            <a:r>
              <a:rPr lang="en-US" dirty="0"/>
              <a:t>oral </a:t>
            </a:r>
            <a:r>
              <a:rPr lang="en-US" dirty="0" smtClean="0"/>
              <a:t>presentations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Pre-designation </a:t>
            </a:r>
            <a:r>
              <a:rPr lang="en-US" dirty="0"/>
              <a:t>legal </a:t>
            </a:r>
            <a:r>
              <a:rPr lang="en-US" dirty="0" smtClean="0"/>
              <a:t>discussions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Formal </a:t>
            </a:r>
            <a:r>
              <a:rPr lang="en-US" dirty="0"/>
              <a:t>fee </a:t>
            </a:r>
            <a:r>
              <a:rPr lang="en-US" dirty="0" smtClean="0"/>
              <a:t>negotiations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Custodial </a:t>
            </a:r>
            <a:r>
              <a:rPr lang="en-US" dirty="0"/>
              <a:t>executed FX </a:t>
            </a:r>
            <a:r>
              <a:rPr lang="en-US" dirty="0" smtClean="0"/>
              <a:t>included in </a:t>
            </a:r>
            <a:r>
              <a:rPr lang="en-US" dirty="0"/>
              <a:t>the RFP allowing for holistic custody fee evaluation and </a:t>
            </a:r>
            <a:r>
              <a:rPr lang="en-US" dirty="0" smtClean="0"/>
              <a:t>negotiation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Custody </a:t>
            </a:r>
            <a:r>
              <a:rPr lang="en-US" dirty="0"/>
              <a:t>consultant </a:t>
            </a:r>
            <a:r>
              <a:rPr lang="en-US" dirty="0" smtClean="0"/>
              <a:t>engaged to assist </a:t>
            </a:r>
            <a:r>
              <a:rPr lang="en-US" dirty="0"/>
              <a:t>in the technical evaluation, oral presentations, fee and custody FX rates, and contract </a:t>
            </a:r>
            <a:r>
              <a:rPr lang="en-US" dirty="0" smtClean="0"/>
              <a:t>discussions</a:t>
            </a: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endParaRPr lang="en-US" sz="1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45064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2016 RFP Improvement Recap</a:t>
            </a: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297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173"/>
            <a:ext cx="10515600" cy="48053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/>
              <a:t>Fund engagement</a:t>
            </a:r>
            <a:endParaRPr lang="en-US" sz="24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Engaged Funds for suggestions on the RFP </a:t>
            </a:r>
            <a:r>
              <a:rPr lang="en-US" dirty="0"/>
              <a:t>approach, timeline, </a:t>
            </a:r>
            <a:r>
              <a:rPr lang="en-US" dirty="0" smtClean="0"/>
              <a:t>and other improvements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Funds asked to review the draft RFP with their feedback incorporated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Fund specific requirements, ancillary services, </a:t>
            </a:r>
            <a:r>
              <a:rPr lang="en-US" dirty="0"/>
              <a:t>and questions </a:t>
            </a:r>
            <a:r>
              <a:rPr lang="en-US" dirty="0" smtClean="0"/>
              <a:t>included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Funds received all the RFP </a:t>
            </a:r>
            <a:r>
              <a:rPr lang="en-US" dirty="0"/>
              <a:t>written responses </a:t>
            </a:r>
            <a:r>
              <a:rPr lang="en-US" dirty="0" smtClean="0"/>
              <a:t>for </a:t>
            </a:r>
            <a:r>
              <a:rPr lang="en-US" dirty="0"/>
              <a:t>review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Funds participated in the RFP finalist oral presentations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Pre-fee negotiation Fund placement preference discussion to improve negotiating position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Fund feedback on respondents requested and taken into account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Funds asked to provide respondent rankings and placement preferences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45064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2016 RFP Improvements Recap</a:t>
            </a: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015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173"/>
            <a:ext cx="10515600" cy="48053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For the 2020 RFP, TOS wants to continue to partner with the Funds and provide even greater engagement and transparency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Carry forward all the 2016 RFP enhancements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Assess and incorporate incumbent </a:t>
            </a:r>
            <a:r>
              <a:rPr lang="en-US" dirty="0"/>
              <a:t>custodian </a:t>
            </a:r>
            <a:r>
              <a:rPr lang="en-US" dirty="0" smtClean="0"/>
              <a:t>service performance for last 12 months</a:t>
            </a:r>
            <a:endParaRPr lang="en-US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Funds asked to assess </a:t>
            </a:r>
            <a:r>
              <a:rPr lang="en-US" dirty="0"/>
              <a:t>their incumbent </a:t>
            </a:r>
            <a:r>
              <a:rPr lang="en-US" dirty="0" smtClean="0"/>
              <a:t>custodian(s) performance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Custodians to self-assess their performance perceptions with RPF response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Reviewed in the oral presentations and accounted for in overall evaluations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Share all the completed TOS technical evaluation/other documents with the Funds for review and feedback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Share all the completed TOS fee evaluation documentation with the Funds for review and feedback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As in 2016, Funds views and preferences will be sought and taken into account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45064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2020 – Additional Enhancements</a:t>
            </a: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152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4354" y="0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2020 RFP Timeline</a:t>
            </a:r>
            <a:endParaRPr lang="en-US" sz="2400" b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091" y="818606"/>
            <a:ext cx="1138210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Q1/Q2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Custody Consultant RFI </a:t>
            </a:r>
            <a:r>
              <a:rPr lang="en-US" sz="2000" dirty="0" smtClean="0"/>
              <a:t>released -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Custody Consultant RFI responses </a:t>
            </a:r>
            <a:r>
              <a:rPr lang="en-US" sz="2000" dirty="0" smtClean="0"/>
              <a:t>due -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Custody Consultant RFI selection </a:t>
            </a:r>
            <a:r>
              <a:rPr lang="en-US" sz="2000" dirty="0" smtClean="0"/>
              <a:t>announced –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TOS/Funds </a:t>
            </a:r>
            <a:r>
              <a:rPr lang="en-US" sz="2000" dirty="0"/>
              <a:t>kick off </a:t>
            </a:r>
            <a:r>
              <a:rPr lang="en-US" sz="2000" dirty="0" smtClean="0"/>
              <a:t>meetings – by </a:t>
            </a:r>
            <a:r>
              <a:rPr lang="en-US" sz="2000" dirty="0" smtClean="0"/>
              <a:t>06/14/2019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TOS edits to RFP/RFI and other </a:t>
            </a:r>
            <a:r>
              <a:rPr lang="en-US" sz="2000" dirty="0" smtClean="0"/>
              <a:t>templates – by 06/30/2019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Draft RFI/RFP and other templates provided to </a:t>
            </a:r>
            <a:r>
              <a:rPr lang="en-US" sz="2000" dirty="0" smtClean="0"/>
              <a:t>the Funds for review – by 06/30/2019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b="1" u="sng" dirty="0" smtClean="0"/>
              <a:t>Q3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Fund </a:t>
            </a:r>
            <a:r>
              <a:rPr lang="en-US" sz="2000" dirty="0"/>
              <a:t>demographic information </a:t>
            </a:r>
            <a:r>
              <a:rPr lang="en-US" sz="2000" dirty="0" smtClean="0"/>
              <a:t>received – by 08/31/2019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RFP/RFI feedback and edits from the Funds – by 08/31/2019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Final draft RFP/RFI provided to the Funds – by 09/30/2019</a:t>
            </a:r>
            <a:endParaRPr lang="en-US" sz="2000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08242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4354" y="0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2020 RFP Timeline continued</a:t>
            </a:r>
            <a:endParaRPr lang="en-US" sz="2400" b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091" y="818606"/>
            <a:ext cx="1138210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Q4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Final RFI/RFP </a:t>
            </a:r>
            <a:r>
              <a:rPr lang="en-US" sz="2000" dirty="0" smtClean="0"/>
              <a:t>provided </a:t>
            </a:r>
            <a:r>
              <a:rPr lang="en-US" sz="2000" dirty="0"/>
              <a:t>to </a:t>
            </a:r>
            <a:r>
              <a:rPr lang="en-US" sz="2000" dirty="0" smtClean="0"/>
              <a:t>the Funds– by 10/25/2019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Incumbent Custodian Scorecard from </a:t>
            </a:r>
            <a:r>
              <a:rPr lang="en-US" sz="2000" dirty="0" smtClean="0"/>
              <a:t>the Funds– by 11/01/2019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Ohio newspaper advertisement publication date </a:t>
            </a:r>
            <a:r>
              <a:rPr lang="en-US" sz="2000" dirty="0" smtClean="0"/>
              <a:t>1 – by 10/19/2019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Ohio newspaper advertisement publication date </a:t>
            </a:r>
            <a:r>
              <a:rPr lang="en-US" sz="2000" dirty="0" smtClean="0"/>
              <a:t>2 – by 10/26/2019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Pension &amp; Investment advertisement publication </a:t>
            </a:r>
            <a:r>
              <a:rPr lang="en-US" sz="2000" dirty="0" smtClean="0"/>
              <a:t>date – by 10/26/2019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RFI/RFP release </a:t>
            </a:r>
            <a:r>
              <a:rPr lang="en-US" sz="2000" dirty="0" smtClean="0"/>
              <a:t>date – 11/01/2019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Submission deadline for RFP/RFI </a:t>
            </a:r>
            <a:r>
              <a:rPr lang="en-US" sz="2000" dirty="0" smtClean="0"/>
              <a:t>inquiries – 11/20/2019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Inquiry responses posted on TOS </a:t>
            </a:r>
            <a:r>
              <a:rPr lang="en-US" sz="2000" dirty="0" smtClean="0"/>
              <a:t>website – 11/26/2019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RFP/RFI technical response submission due </a:t>
            </a:r>
            <a:r>
              <a:rPr lang="en-US" sz="2000" dirty="0" smtClean="0"/>
              <a:t>date – 12/13/2019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RFP/RFI submissions provided to </a:t>
            </a:r>
            <a:r>
              <a:rPr lang="en-US" sz="2000" dirty="0" smtClean="0"/>
              <a:t>the Funds for review – 12/16/2019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5860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4354" y="0"/>
            <a:ext cx="10248900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Custody RFP: 2020 RFP Timeline continued</a:t>
            </a:r>
            <a:endParaRPr lang="en-US" sz="2400" b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091" y="818606"/>
            <a:ext cx="1138210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Q1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Funds </a:t>
            </a:r>
            <a:r>
              <a:rPr lang="en-US" sz="2000" dirty="0"/>
              <a:t>provided with TOS Technical </a:t>
            </a:r>
            <a:r>
              <a:rPr lang="en-US" sz="2000" dirty="0" smtClean="0"/>
              <a:t>Evaluation – by 01/22/2020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Funds provided </a:t>
            </a:r>
            <a:r>
              <a:rPr lang="en-US" sz="2000" dirty="0"/>
              <a:t>with initial Respondent Fee </a:t>
            </a:r>
            <a:r>
              <a:rPr lang="en-US" sz="2000" dirty="0" smtClean="0"/>
              <a:t>analysis – by 01/22/2020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Respondent Finalists </a:t>
            </a:r>
            <a:r>
              <a:rPr lang="en-US" sz="2000" dirty="0" smtClean="0"/>
              <a:t>notifications – by 01/24/2020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TOS on-site Oral presentations with </a:t>
            </a:r>
            <a:r>
              <a:rPr lang="en-US" sz="2000" dirty="0" smtClean="0"/>
              <a:t>the Funds - by 02/14/2020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Pre-designation preferences provided by </a:t>
            </a:r>
            <a:r>
              <a:rPr lang="en-US" sz="2000" dirty="0" smtClean="0"/>
              <a:t>the Funds </a:t>
            </a:r>
            <a:r>
              <a:rPr lang="en-US" sz="2000" dirty="0"/>
              <a:t>– by </a:t>
            </a:r>
            <a:r>
              <a:rPr lang="en-US" sz="2000" dirty="0" smtClean="0"/>
              <a:t>02/18/2020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Legal calls – by 02/28/2020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Reference check calls </a:t>
            </a:r>
            <a:r>
              <a:rPr lang="en-US" sz="2000" dirty="0" smtClean="0"/>
              <a:t>conducted – by 02/28/2020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Respondent </a:t>
            </a:r>
            <a:r>
              <a:rPr lang="en-US" sz="2000" dirty="0"/>
              <a:t>Finalist fee </a:t>
            </a:r>
            <a:r>
              <a:rPr lang="en-US" sz="2000" dirty="0" smtClean="0"/>
              <a:t>negotiations – by 02/28/2020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Reference call summaries provided to </a:t>
            </a:r>
            <a:r>
              <a:rPr lang="en-US" sz="2000" dirty="0" smtClean="0"/>
              <a:t>the Funds – by 03/02/2020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Final Fee Analysis provided to </a:t>
            </a:r>
            <a:r>
              <a:rPr lang="en-US" sz="2000" dirty="0" smtClean="0"/>
              <a:t>the Funds – by 03/02/2020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Final </a:t>
            </a:r>
            <a:r>
              <a:rPr lang="en-US" sz="2000" dirty="0" smtClean="0"/>
              <a:t>Fund </a:t>
            </a:r>
            <a:r>
              <a:rPr lang="en-US" sz="2000" dirty="0"/>
              <a:t>placement preferences provided to </a:t>
            </a:r>
            <a:r>
              <a:rPr lang="en-US" sz="2000" dirty="0" smtClean="0"/>
              <a:t>TOS – by 03/06/2020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Domestic and Global Custodian </a:t>
            </a:r>
            <a:r>
              <a:rPr lang="en-US" sz="2000" dirty="0" smtClean="0"/>
              <a:t>designation – by 03/16/2020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9271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753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2020 Custody RFP &amp; RFI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Brian</dc:creator>
  <cp:lastModifiedBy>tosadmin</cp:lastModifiedBy>
  <cp:revision>114</cp:revision>
  <cp:lastPrinted>2019-05-07T14:00:16Z</cp:lastPrinted>
  <dcterms:created xsi:type="dcterms:W3CDTF">2019-01-24T20:23:02Z</dcterms:created>
  <dcterms:modified xsi:type="dcterms:W3CDTF">2019-06-10T18:22:54Z</dcterms:modified>
</cp:coreProperties>
</file>