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6"/>
  </p:notesMasterIdLst>
  <p:sldIdLst>
    <p:sldId id="256" r:id="rId2"/>
    <p:sldId id="259" r:id="rId3"/>
    <p:sldId id="260" r:id="rId4"/>
    <p:sldId id="273" r:id="rId5"/>
    <p:sldId id="265" r:id="rId6"/>
    <p:sldId id="266" r:id="rId7"/>
    <p:sldId id="263" r:id="rId8"/>
    <p:sldId id="277" r:id="rId9"/>
    <p:sldId id="267" r:id="rId10"/>
    <p:sldId id="269" r:id="rId11"/>
    <p:sldId id="270" r:id="rId12"/>
    <p:sldId id="276" r:id="rId13"/>
    <p:sldId id="279" r:id="rId14"/>
    <p:sldId id="271" r:id="rId1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CE120C3-8FF5-46F9-BBEE-3C3EAF3B3F12}" type="datetimeFigureOut">
              <a:rPr lang="en-US" smtClean="0"/>
              <a:t>6/12/2019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BA699C6-69A0-4611-95B7-EEFED84D3A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99C6-69A0-4611-95B7-EEFED84D3A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5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99C6-69A0-4611-95B7-EEFED84D3A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Consulting</a:t>
            </a:r>
            <a:r>
              <a:rPr lang="en-US" baseline="0" dirty="0" smtClean="0"/>
              <a:t> and Other Professional Services only includes amounts under “Technical” and “Other Professional Service”.  The Special Counsel fees have been excluded.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99C6-69A0-4611-95B7-EEFED84D3A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10DA8F-D5A7-4799-B3A9-AD9C86A1847D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122-6462-4C86-AA68-4EFFCBA4433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0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ACC9-95F5-4646-A2E7-839BD788BFF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6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818C-8502-4996-B5B4-57415E9CC40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4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53B-0B34-4583-82DA-E9C6470522E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CD7F-150A-444E-A78E-A2E883099611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9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E8DE-5582-4D74-A3BD-B2C678A4DD56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5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C4F0-1547-44AC-A5B6-577FC23A86BF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9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8870-98CE-4277-A075-5BC543552740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F335-E640-4197-B935-A3E616CFF6CF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2295-7791-4332-9271-540FB2133457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F8749-1277-4E1A-9DBF-C74AD44A9CC2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4C19-A10D-41AB-ADE9-25C5E36B4BDB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7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8123-1EA0-4947-B8E9-9699FEF68DE9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9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D360-E6CE-4E9A-9E89-7C7EF0CF237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6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386B-B08F-4503-8D49-0D1F14B9FC68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3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AF2C-08CE-438F-B5E4-5144A500955C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DB0CA3-2CFE-45E8-A8AF-5B15504ED0AA}" type="datetime1">
              <a:rPr lang="en-US" smtClean="0"/>
              <a:t>6/12/2019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87" y="1569854"/>
            <a:ext cx="7436580" cy="281602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ORSC Discussion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SERS FY2020 </a:t>
            </a:r>
            <a:r>
              <a:rPr lang="en-US" sz="3200" b="1" dirty="0"/>
              <a:t>DRAFT Operating &amp; Capital</a:t>
            </a:r>
            <a:br>
              <a:rPr lang="en-US" sz="3200" b="1" dirty="0"/>
            </a:br>
            <a:r>
              <a:rPr lang="en-US" sz="3200" b="1" dirty="0"/>
              <a:t>Expenditures Budget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June 13,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0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9" y="1011504"/>
            <a:ext cx="7059867" cy="5097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Proposed FY2020 Draft Budget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9" y="1998733"/>
            <a:ext cx="8534400" cy="4256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Miscellaneous 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/>
              <a:t>FY2020 </a:t>
            </a:r>
            <a:r>
              <a:rPr lang="en-US" sz="2200" b="1" dirty="0" smtClean="0"/>
              <a:t>budget includes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Employee Professional Growth (e.g. association/membership </a:t>
            </a:r>
            <a:r>
              <a:rPr lang="en-US" sz="2200" dirty="0"/>
              <a:t>dues, subscriptions, publications, training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6" y="125725"/>
            <a:ext cx="8534400" cy="150706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894" y="1993038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Capital </a:t>
            </a:r>
            <a:r>
              <a:rPr lang="en-US" b="1" dirty="0" smtClean="0"/>
              <a:t>Expenditures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FY2020 </a:t>
            </a:r>
            <a:r>
              <a:rPr lang="en-US" b="1" dirty="0"/>
              <a:t>b</a:t>
            </a:r>
            <a:r>
              <a:rPr lang="en-US" b="1" dirty="0" smtClean="0"/>
              <a:t>udget includes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Cyclical replacement of:</a:t>
            </a:r>
          </a:p>
          <a:p>
            <a:pPr lvl="1"/>
            <a:r>
              <a:rPr lang="en-US" sz="2400" dirty="0" smtClean="0"/>
              <a:t>Enterprise server infrastructure</a:t>
            </a:r>
            <a:endParaRPr lang="en-US" sz="2400" dirty="0"/>
          </a:p>
          <a:p>
            <a:pPr lvl="1"/>
            <a:r>
              <a:rPr lang="en-US" sz="2400" dirty="0" smtClean="0"/>
              <a:t>Virtual </a:t>
            </a:r>
            <a:r>
              <a:rPr lang="en-US" sz="2400" dirty="0"/>
              <a:t>data storage management platforms</a:t>
            </a:r>
          </a:p>
          <a:p>
            <a:pPr lvl="1"/>
            <a:r>
              <a:rPr lang="en-US" sz="2400" dirty="0"/>
              <a:t>Data Backup solution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-Replacement of Vehicle for Member and Employer Outreach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6" y="125725"/>
            <a:ext cx="8534400" cy="150706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69" y="2011680"/>
            <a:ext cx="8534400" cy="4339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OSERS Broad Street, LLC</a:t>
            </a:r>
            <a:endParaRPr lang="en-US" b="1" dirty="0"/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dirty="0" smtClean="0"/>
              <a:t>Fully </a:t>
            </a:r>
            <a:r>
              <a:rPr lang="en-US" sz="2200" dirty="0" smtClean="0"/>
              <a:t>occupied</a:t>
            </a:r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FY2020 </a:t>
            </a:r>
            <a:r>
              <a:rPr lang="en-US" sz="2200" b="1" dirty="0"/>
              <a:t>b</a:t>
            </a:r>
            <a:r>
              <a:rPr lang="en-US" sz="2200" b="1" dirty="0" smtClean="0"/>
              <a:t>udget includes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Security Camera system upgrade – Phase 2</a:t>
            </a:r>
            <a:endParaRPr lang="en-US" sz="2200" dirty="0"/>
          </a:p>
          <a:p>
            <a:pPr lvl="1"/>
            <a:r>
              <a:rPr lang="en-US" sz="2200" dirty="0" smtClean="0"/>
              <a:t>Parking Garage Improvements</a:t>
            </a:r>
            <a:endParaRPr lang="en-US" sz="2200" dirty="0"/>
          </a:p>
          <a:p>
            <a:pPr lvl="1"/>
            <a:r>
              <a:rPr lang="en-US" sz="2200" dirty="0" smtClean="0"/>
              <a:t>Emergency Power Supply Upgrade</a:t>
            </a:r>
          </a:p>
          <a:p>
            <a:pPr lvl="1"/>
            <a:r>
              <a:rPr lang="en-US" sz="2200" dirty="0" smtClean="0"/>
              <a:t>Elevator Door Safety Upgrades</a:t>
            </a:r>
          </a:p>
          <a:p>
            <a:pPr lvl="1"/>
            <a:r>
              <a:rPr lang="en-US" sz="2200" dirty="0" smtClean="0"/>
              <a:t>HVAC Computer Automation Upgrade (hardware/software)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6" y="125725"/>
            <a:ext cx="8534400" cy="150706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269" y="2011680"/>
            <a:ext cx="8534400" cy="4339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Key Takeaways</a:t>
            </a:r>
            <a:endParaRPr lang="en-US" b="1" dirty="0"/>
          </a:p>
          <a:p>
            <a:pPr lvl="1"/>
            <a:r>
              <a:rPr lang="en-US" sz="2200" dirty="0" smtClean="0"/>
              <a:t>Needs Based Budget</a:t>
            </a:r>
          </a:p>
          <a:p>
            <a:pPr lvl="1"/>
            <a:r>
              <a:rPr lang="en-US" sz="2200" dirty="0" smtClean="0"/>
              <a:t>Conservative Approach to Budget Development</a:t>
            </a:r>
          </a:p>
          <a:p>
            <a:pPr lvl="1"/>
            <a:r>
              <a:rPr lang="en-US" sz="2200" dirty="0" smtClean="0"/>
              <a:t>Aligns with Strategic Plan</a:t>
            </a:r>
            <a:endParaRPr lang="en-US" sz="2200" dirty="0"/>
          </a:p>
          <a:p>
            <a:pPr lvl="1"/>
            <a:r>
              <a:rPr lang="en-US" sz="2200" dirty="0" smtClean="0"/>
              <a:t>Remain Competitive in Job Market</a:t>
            </a:r>
          </a:p>
          <a:p>
            <a:pPr lvl="1"/>
            <a:r>
              <a:rPr lang="en-US" sz="2200" dirty="0" smtClean="0"/>
              <a:t>Responsive to New and Emerging Technology Needs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91" y="606903"/>
            <a:ext cx="7602033" cy="99771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310" y="2524715"/>
            <a:ext cx="6993302" cy="2695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Questions</a:t>
            </a:r>
          </a:p>
          <a:p>
            <a:pPr marL="0" indent="0" algn="ctr">
              <a:buNone/>
            </a:pPr>
            <a:r>
              <a:rPr lang="en-US" sz="5400" b="1" dirty="0"/>
              <a:t>and Discussion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481775"/>
            <a:ext cx="7035590" cy="8534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Proposed </a:t>
            </a:r>
            <a:r>
              <a:rPr lang="en-US" b="1" dirty="0"/>
              <a:t>FY2020 Draft Budget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250" y="1804525"/>
            <a:ext cx="8534400" cy="4822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FY2020 Budget Process</a:t>
            </a:r>
            <a:endParaRPr lang="en-US" altLang="en-US" dirty="0">
              <a:latin typeface="Calibri" panose="020F0502020204030204" pitchFamily="34" charset="0"/>
            </a:endParaRPr>
          </a:p>
          <a:p>
            <a:pPr lvl="1">
              <a:spcAft>
                <a:spcPts val="400"/>
              </a:spcAft>
            </a:pPr>
            <a:endParaRPr lang="en-US" altLang="en-US" sz="1000" dirty="0" smtClean="0">
              <a:latin typeface="Calibri" panose="020F0502020204030204" pitchFamily="34" charset="0"/>
            </a:endParaRPr>
          </a:p>
          <a:p>
            <a:pPr lvl="1">
              <a:spcAft>
                <a:spcPts val="400"/>
              </a:spcAft>
            </a:pPr>
            <a:r>
              <a:rPr lang="en-US" altLang="en-US" sz="2600" dirty="0" smtClean="0">
                <a:latin typeface="Garamond" panose="02020404030301010803" pitchFamily="18" charset="0"/>
              </a:rPr>
              <a:t>Zero-Based Starting Point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lvl="1">
              <a:spcAft>
                <a:spcPts val="400"/>
              </a:spcAft>
            </a:pPr>
            <a:r>
              <a:rPr lang="en-US" altLang="en-US" sz="2600" dirty="0">
                <a:latin typeface="Garamond" panose="02020404030301010803" pitchFamily="18" charset="0"/>
              </a:rPr>
              <a:t>Strategic </a:t>
            </a:r>
            <a:r>
              <a:rPr lang="en-US" altLang="en-US" sz="2600" dirty="0" smtClean="0">
                <a:latin typeface="Garamond" panose="02020404030301010803" pitchFamily="18" charset="0"/>
              </a:rPr>
              <a:t>Planning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lvl="2"/>
            <a:r>
              <a:rPr lang="en-US" altLang="en-US" sz="2600" dirty="0">
                <a:latin typeface="Garamond" panose="02020404030301010803" pitchFamily="18" charset="0"/>
              </a:rPr>
              <a:t>How are </a:t>
            </a:r>
            <a:r>
              <a:rPr lang="en-US" altLang="en-US" sz="2600" dirty="0" smtClean="0">
                <a:latin typeface="Garamond" panose="02020404030301010803" pitchFamily="18" charset="0"/>
              </a:rPr>
              <a:t>ongoing and new </a:t>
            </a:r>
            <a:r>
              <a:rPr lang="en-US" altLang="en-US" sz="2600" dirty="0">
                <a:latin typeface="Garamond" panose="02020404030301010803" pitchFamily="18" charset="0"/>
              </a:rPr>
              <a:t>projects </a:t>
            </a:r>
            <a:r>
              <a:rPr lang="en-US" altLang="en-US" sz="2600" dirty="0" smtClean="0">
                <a:latin typeface="Garamond" panose="02020404030301010803" pitchFamily="18" charset="0"/>
              </a:rPr>
              <a:t>related </a:t>
            </a:r>
            <a:r>
              <a:rPr lang="en-US" altLang="en-US" sz="2600" dirty="0">
                <a:latin typeface="Garamond" panose="02020404030301010803" pitchFamily="18" charset="0"/>
              </a:rPr>
              <a:t>to the strategic plan</a:t>
            </a:r>
            <a:r>
              <a:rPr lang="en-US" altLang="en-US" sz="2600" dirty="0" smtClean="0">
                <a:latin typeface="Garamond" panose="02020404030301010803" pitchFamily="18" charset="0"/>
              </a:rPr>
              <a:t>?</a:t>
            </a:r>
          </a:p>
          <a:p>
            <a:pPr lvl="1">
              <a:spcAft>
                <a:spcPts val="400"/>
              </a:spcAft>
            </a:pPr>
            <a:r>
              <a:rPr lang="en-US" sz="2600" dirty="0" smtClean="0">
                <a:latin typeface="Garamond" panose="02020404030301010803" pitchFamily="18" charset="0"/>
              </a:rPr>
              <a:t>New </a:t>
            </a:r>
            <a:r>
              <a:rPr lang="en-US" sz="2600" dirty="0">
                <a:latin typeface="Garamond" panose="02020404030301010803" pitchFamily="18" charset="0"/>
              </a:rPr>
              <a:t>Capital Projects</a:t>
            </a:r>
          </a:p>
          <a:p>
            <a:pPr lvl="1">
              <a:spcAft>
                <a:spcPts val="400"/>
              </a:spcAft>
            </a:pPr>
            <a:r>
              <a:rPr lang="en-US" sz="2600" dirty="0">
                <a:latin typeface="Garamond" panose="02020404030301010803" pitchFamily="18" charset="0"/>
              </a:rPr>
              <a:t>Projecting </a:t>
            </a:r>
            <a:r>
              <a:rPr lang="en-US" sz="2600" dirty="0" smtClean="0">
                <a:latin typeface="Garamond" panose="02020404030301010803" pitchFamily="18" charset="0"/>
              </a:rPr>
              <a:t>Business Area Needs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87" y="627432"/>
            <a:ext cx="7622021" cy="918148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628" y="1917812"/>
            <a:ext cx="9601196" cy="4006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2020 Projects:</a:t>
            </a:r>
          </a:p>
          <a:p>
            <a:pPr lvl="1"/>
            <a:r>
              <a:rPr lang="en-US" sz="2400" dirty="0" smtClean="0"/>
              <a:t>SMART Technical Support &amp; Knowledge Transfer from </a:t>
            </a:r>
            <a:r>
              <a:rPr lang="en-US" sz="2400" dirty="0" err="1" smtClean="0"/>
              <a:t>Sagitec</a:t>
            </a:r>
            <a:endParaRPr lang="en-US" sz="2400" dirty="0"/>
          </a:p>
          <a:p>
            <a:pPr lvl="1"/>
            <a:r>
              <a:rPr lang="en-US" sz="2400" dirty="0" smtClean="0"/>
              <a:t>Enterprise-wide </a:t>
            </a:r>
            <a:r>
              <a:rPr lang="en-US" sz="2400" dirty="0"/>
              <a:t>document life cycle </a:t>
            </a:r>
            <a:r>
              <a:rPr lang="en-US" sz="2400" dirty="0" smtClean="0"/>
              <a:t>evaluation</a:t>
            </a:r>
          </a:p>
          <a:p>
            <a:pPr lvl="1"/>
            <a:r>
              <a:rPr lang="en-US" sz="2400" dirty="0" smtClean="0"/>
              <a:t>IT – Data Center operation &amp; project management enhancements</a:t>
            </a:r>
          </a:p>
          <a:p>
            <a:pPr lvl="1"/>
            <a:r>
              <a:rPr lang="en-US" sz="2400" dirty="0"/>
              <a:t>IT – </a:t>
            </a:r>
            <a:r>
              <a:rPr lang="en-US" sz="2400" dirty="0" smtClean="0"/>
              <a:t>Cloud solutions &amp; compatibility</a:t>
            </a:r>
          </a:p>
          <a:p>
            <a:pPr lvl="1"/>
            <a:r>
              <a:rPr lang="en-US" sz="2400" dirty="0" smtClean="0"/>
              <a:t>Replacement of enterprise server infrastructure &amp; virtual storage</a:t>
            </a:r>
            <a:endParaRPr lang="en-US" sz="2400" dirty="0"/>
          </a:p>
          <a:p>
            <a:pPr lvl="1"/>
            <a:r>
              <a:rPr lang="en-US" sz="2400" dirty="0" smtClean="0"/>
              <a:t>Pension </a:t>
            </a:r>
            <a:r>
              <a:rPr lang="en-US" sz="2400" dirty="0"/>
              <a:t>&amp; Health Care </a:t>
            </a:r>
            <a:r>
              <a:rPr lang="en-US" sz="2400" dirty="0" smtClean="0"/>
              <a:t>Sustainability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5" y="603155"/>
            <a:ext cx="7666769" cy="150706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995" y="1882979"/>
            <a:ext cx="8534400" cy="4460735"/>
          </a:xfrm>
        </p:spPr>
        <p:txBody>
          <a:bodyPr>
            <a:normAutofit/>
          </a:bodyPr>
          <a:lstStyle/>
          <a:p>
            <a:pPr marL="457200" lvl="1" indent="-400050">
              <a:buNone/>
            </a:pPr>
            <a:r>
              <a:rPr lang="en-US" sz="2400" b="1" dirty="0" smtClean="0"/>
              <a:t>Overall Proposed Budget is Flat</a:t>
            </a:r>
            <a:endParaRPr lang="en-US" sz="2400" b="1" dirty="0" smtClean="0"/>
          </a:p>
          <a:p>
            <a:pPr lvl="1"/>
            <a:r>
              <a:rPr lang="en-US" sz="2400" dirty="0" smtClean="0"/>
              <a:t>Only a 0.8% increase before capital expenses</a:t>
            </a:r>
          </a:p>
          <a:p>
            <a:pPr lvl="1"/>
            <a:r>
              <a:rPr lang="en-US" sz="2400" dirty="0" smtClean="0"/>
              <a:t>1.7% increase overall</a:t>
            </a:r>
            <a:endParaRPr lang="en-US" sz="2400" dirty="0" smtClean="0"/>
          </a:p>
          <a:p>
            <a:pPr lvl="1"/>
            <a:endParaRPr lang="en-US" sz="3000" b="1" dirty="0" smtClean="0"/>
          </a:p>
          <a:p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65" y="614995"/>
            <a:ext cx="7718931" cy="981084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70" y="1942088"/>
            <a:ext cx="9778790" cy="497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Personnel Services 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FY2020 budget includes</a:t>
            </a:r>
            <a:r>
              <a:rPr lang="en-US" dirty="0" smtClean="0"/>
              <a:t>:</a:t>
            </a:r>
          </a:p>
          <a:p>
            <a:pPr lvl="1"/>
            <a:r>
              <a:rPr lang="en-US" sz="2200" dirty="0" smtClean="0"/>
              <a:t>No </a:t>
            </a:r>
            <a:r>
              <a:rPr lang="en-US" sz="2200" dirty="0"/>
              <a:t>new </a:t>
            </a:r>
            <a:r>
              <a:rPr lang="en-US" sz="2200" dirty="0" smtClean="0"/>
              <a:t>positions (FTE = 181) </a:t>
            </a:r>
          </a:p>
          <a:p>
            <a:pPr lvl="1"/>
            <a:r>
              <a:rPr lang="en-US" sz="2200" dirty="0" smtClean="0"/>
              <a:t>$331,550 </a:t>
            </a:r>
            <a:r>
              <a:rPr lang="en-US" sz="2200" dirty="0"/>
              <a:t>allocated for merit </a:t>
            </a:r>
            <a:r>
              <a:rPr lang="en-US" sz="2200" dirty="0" smtClean="0"/>
              <a:t>adjustments, </a:t>
            </a:r>
            <a:r>
              <a:rPr lang="en-US" sz="2200" dirty="0" smtClean="0"/>
              <a:t>budgeted at 2.25%, tiered </a:t>
            </a:r>
            <a:r>
              <a:rPr lang="en-US" sz="2200" dirty="0" smtClean="0"/>
              <a:t>approach</a:t>
            </a:r>
            <a:endParaRPr lang="en-US" sz="2200" dirty="0"/>
          </a:p>
          <a:p>
            <a:pPr lvl="1"/>
            <a:r>
              <a:rPr lang="en-US" sz="2200" dirty="0" smtClean="0"/>
              <a:t>No benefit package changes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5" y="614995"/>
            <a:ext cx="7577757" cy="944968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100" y="203095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Professional Services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200" b="1" dirty="0" smtClean="0"/>
              <a:t>FY2020 </a:t>
            </a:r>
            <a:r>
              <a:rPr lang="en-US" sz="2200" b="1" dirty="0" smtClean="0"/>
              <a:t>budget includes</a:t>
            </a:r>
            <a:r>
              <a:rPr lang="en-US" sz="2200" dirty="0" smtClean="0"/>
              <a:t>:</a:t>
            </a:r>
          </a:p>
          <a:p>
            <a:pPr marL="457200" lvl="1" indent="0">
              <a:buNone/>
            </a:pPr>
            <a:r>
              <a:rPr lang="en-US" sz="2200" dirty="0" smtClean="0"/>
              <a:t>-Actuarial</a:t>
            </a:r>
          </a:p>
          <a:p>
            <a:pPr marL="457200" lvl="1" indent="0">
              <a:buNone/>
            </a:pPr>
            <a:r>
              <a:rPr lang="en-US" sz="2200" dirty="0" smtClean="0"/>
              <a:t>-Audit</a:t>
            </a:r>
          </a:p>
          <a:p>
            <a:pPr marL="457200" lvl="1" indent="0">
              <a:buNone/>
            </a:pPr>
            <a:r>
              <a:rPr lang="en-US" sz="2200" dirty="0" smtClean="0"/>
              <a:t>-Investment-related </a:t>
            </a:r>
          </a:p>
          <a:p>
            <a:pPr marL="457200" lvl="1" indent="0">
              <a:buNone/>
            </a:pPr>
            <a:r>
              <a:rPr lang="en-US" sz="2200" dirty="0" smtClean="0"/>
              <a:t>-Consulting Services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83" y="598811"/>
            <a:ext cx="7634401" cy="101779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272" y="2047134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Consulting and Other Professional Services: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FY2020 </a:t>
            </a:r>
            <a:r>
              <a:rPr lang="en-US" b="1" dirty="0" smtClean="0"/>
              <a:t>budget includes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Collaborative platform enhancements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Cloud infrastructure assessment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Pension &amp; Health Care Sustainability – consulting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Content Management evaluation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Health Care Data Warehouse services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6" y="586823"/>
            <a:ext cx="7626308" cy="101779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249" y="202540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Communications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FY2020 </a:t>
            </a:r>
            <a:r>
              <a:rPr lang="en-US" b="1" dirty="0" smtClean="0"/>
              <a:t>budget includes:</a:t>
            </a:r>
          </a:p>
          <a:p>
            <a:pPr marL="0" indent="0">
              <a:buNone/>
            </a:pPr>
            <a:r>
              <a:rPr lang="en-US" dirty="0" smtClean="0"/>
              <a:t>	- Postage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Telecommunications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Member/Employer Education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Printing &amp; Publications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6" y="586823"/>
            <a:ext cx="7626308" cy="1017797"/>
          </a:xfrm>
        </p:spPr>
        <p:txBody>
          <a:bodyPr/>
          <a:lstStyle/>
          <a:p>
            <a:r>
              <a:rPr lang="en-US" b="1" dirty="0"/>
              <a:t>Proposed FY2020 Draft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249" y="2025406"/>
            <a:ext cx="8534400" cy="3615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Computer Support Services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FY2020 </a:t>
            </a:r>
            <a:r>
              <a:rPr lang="en-US" b="1" dirty="0" smtClean="0"/>
              <a:t>budget includes:</a:t>
            </a:r>
          </a:p>
          <a:p>
            <a:pPr marL="0" indent="0">
              <a:buNone/>
            </a:pPr>
            <a:r>
              <a:rPr lang="en-US" dirty="0" smtClean="0"/>
              <a:t>	- Annual maintenance contracts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Software licenses and subscriptions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Data Storage devices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Network Security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Virtualization Technology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251</Words>
  <Application>Microsoft Office PowerPoint</Application>
  <PresentationFormat>Widescreen</PresentationFormat>
  <Paragraphs>115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ORSC Discussion  SERS FY2020 DRAFT Operating &amp; Capital Expenditures Budget  June 13, 2019</vt:lpstr>
      <vt:lpstr>  Proposed FY2020 Draft Budget </vt:lpstr>
      <vt:lpstr>Proposed FY2020 Draft Budget</vt:lpstr>
      <vt:lpstr>Proposed FY2020 Draft Budget </vt:lpstr>
      <vt:lpstr>Proposed FY2020 Draft Budget</vt:lpstr>
      <vt:lpstr>Proposed FY2020 Draft Budget</vt:lpstr>
      <vt:lpstr>Proposed FY2020 Draft Budget</vt:lpstr>
      <vt:lpstr>Proposed FY2020 Draft Budget</vt:lpstr>
      <vt:lpstr>Proposed FY2020 Draft Budget</vt:lpstr>
      <vt:lpstr>Proposed FY2020 Draft Budget </vt:lpstr>
      <vt:lpstr>Proposed FY2020 Draft Budget</vt:lpstr>
      <vt:lpstr>Proposed FY2020 Draft Budget</vt:lpstr>
      <vt:lpstr>Proposed FY2020 Draft Budget</vt:lpstr>
      <vt:lpstr>Proposed FY2020 Draft Budget</vt:lpstr>
    </vt:vector>
  </TitlesOfParts>
  <Company>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DRAFT Operating &amp; Capital Expenditures Budget – Discussion  May 21, 2019</dc:title>
  <dc:creator>Tracy Valentino</dc:creator>
  <cp:lastModifiedBy>Chris Collins</cp:lastModifiedBy>
  <cp:revision>56</cp:revision>
  <cp:lastPrinted>2019-06-12T17:47:05Z</cp:lastPrinted>
  <dcterms:created xsi:type="dcterms:W3CDTF">2019-04-11T15:31:28Z</dcterms:created>
  <dcterms:modified xsi:type="dcterms:W3CDTF">2019-06-12T17:59:48Z</dcterms:modified>
</cp:coreProperties>
</file>